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73" r:id="rId2"/>
    <p:sldId id="257" r:id="rId3"/>
    <p:sldId id="259" r:id="rId4"/>
    <p:sldId id="266" r:id="rId5"/>
    <p:sldId id="260" r:id="rId6"/>
    <p:sldId id="267" r:id="rId7"/>
    <p:sldId id="283" r:id="rId8"/>
    <p:sldId id="282" r:id="rId9"/>
    <p:sldId id="269" r:id="rId10"/>
    <p:sldId id="276" r:id="rId11"/>
    <p:sldId id="271" r:id="rId12"/>
    <p:sldId id="270" r:id="rId13"/>
    <p:sldId id="277" r:id="rId14"/>
    <p:sldId id="264" r:id="rId15"/>
    <p:sldId id="265" r:id="rId16"/>
    <p:sldId id="275" r:id="rId17"/>
    <p:sldId id="272" r:id="rId18"/>
    <p:sldId id="262" r:id="rId19"/>
    <p:sldId id="280" r:id="rId20"/>
    <p:sldId id="281" r:id="rId21"/>
    <p:sldId id="279" r:id="rId22"/>
  </p:sldIdLst>
  <p:sldSz cx="12192000" cy="6858000"/>
  <p:notesSz cx="6858000" cy="9144000"/>
  <p:embeddedFontLst>
    <p:embeddedFont>
      <p:font typeface="210 맨발의청춘 R" panose="02020603020101020101" pitchFamily="18" charset="-127"/>
      <p:regular r:id="rId24"/>
    </p:embeddedFont>
    <p:embeddedFont>
      <p:font typeface="HY헤드라인M" panose="02030600000101010101" pitchFamily="18" charset="-127"/>
      <p:regular r:id="rId25"/>
    </p:embeddedFont>
    <p:embeddedFont>
      <p:font typeface="Impact" panose="020B0806030902050204" pitchFamily="34" charset="0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에스코어 드림 4 Regular" panose="020B0503030302020204" pitchFamily="34" charset="-127"/>
      <p:regular r:id="rId29"/>
    </p:embeddedFont>
    <p:embeddedFont>
      <p:font typeface="에스코어 드림 5 Medium" panose="020B0503030302020204" pitchFamily="34" charset="-127"/>
      <p:regular r:id="rId30"/>
    </p:embeddedFont>
    <p:embeddedFont>
      <p:font typeface="에스코어 드림 6 Bold" panose="020B0703030302020204" pitchFamily="34" charset="-127"/>
      <p:bold r:id="rId31"/>
    </p:embeddedFont>
    <p:embeddedFont>
      <p:font typeface="에스코어 드림 7 ExtraBold" panose="020B0803030302020204" pitchFamily="34" charset="-127"/>
      <p:bold r:id="rId32"/>
    </p:embeddedFont>
    <p:embeddedFont>
      <p:font typeface="에스코어 드림 9 Black" panose="020B0A03030302020204" pitchFamily="34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F7829-F245-4D82-959D-94FB2B717864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C2726-DEC7-42D4-AA57-81DC68CE8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88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E7298-3978-44C1-B65D-036F431B5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231DCB-74C7-4096-8063-73DC53A89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0352B6-9B3F-4E76-8874-36DDC403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2EC40-BD6C-432F-BACD-50A1C44E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B0EED4-EC8B-4A1F-A5E0-2E271FEC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57656-9989-4E08-98F8-53480F0A6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2A4EE2-43B4-483B-BA1A-CE4D33BC2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37E9-859A-4004-8A99-AE031412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2D825-D511-4A34-8347-BED33D59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03BB6-19E8-4613-B422-83B57C0D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6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6D0422-5BD5-422B-8BAA-59F8F28AA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4C2FF-2A76-4D4C-8699-8686BD7FF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6F4C5-DE16-4E07-A32E-D589DF87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AC7F88-7D7D-4AF3-BD6A-D5561285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6EFFEE-2DC0-4A2F-AA1B-8B78734D9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58C38-48B8-409B-81A7-4ADDDF31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16ABF-F5F3-4432-BFCA-1FBFEE9AF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B18DB-2B62-4E84-B5CA-CFA5A9D8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2C2B6-6C16-4A89-A63F-4DC4C1F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FAE4B-595A-45BE-A428-EAFC9B8F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4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1433D-56E1-4C0E-8499-1FEDF6B0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20EA59-740A-484D-98A3-66C374C3C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8C631-B722-49EE-A7E9-5C458790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D890B-2695-40CD-9E94-7EB84832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CD4B4-DAD8-460D-8654-8AE6E5B2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2CC56-C5F3-4BA3-9CD3-AD84F99F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D955B-04DF-4329-A34B-D3A27D90F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D4D3DC-CB66-42D1-BB73-0192DAECF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798F31-CB79-4224-A749-69AE36A6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5466A6-E8AA-44C6-B564-8B7049C4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6CD2E6-3C3D-4E44-8107-448594DA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2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A2398-55DF-4CB5-A33A-5050FDC4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5E8ED1-4D9B-4950-85B7-368E55D74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E5342D-4925-4C16-B716-B3E304B4A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9A4D3B-3503-472C-8062-8E113F721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AC01A4-80AC-4B41-8E12-D0198CFCD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AF85FA-C4EE-49E9-AA40-BF669B02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7A5B0E-E3D5-46BB-97EF-D8C147057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7B1210-EFC1-4BD0-A360-66BF3128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1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F120B-51B8-4B0D-99DE-C61F793A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3162E4-BE8D-421F-8F11-245F651C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4F27FE-BA2D-4211-90C9-E0BEF37FB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72867-91AD-4D94-8266-F52A2061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7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E90FAC-B582-4AD3-B477-D056F2BD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DE6159-057E-4EA8-B245-3C7C4E13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80840-E9CA-41EB-8C29-CDE98488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6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D428-9A49-426D-A988-8EF093CE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D31DC-2C71-4B52-8FC8-E8FBE250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969266-8FB0-497C-8345-7CC905555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C0C9F-9478-4786-AEA7-93444353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BFA5C2-7739-4C4B-96DE-853A6BBE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8301E-9F1B-4EF3-9475-24C650E4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1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68865-7A4C-4ACB-A15C-1A56C188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7F0FFF-D9DC-42B6-A749-973DE2BCC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B760B2-4C44-4432-A511-F13CED47F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83BC0-A1D6-4716-A664-604CDA9A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EF6A34-623D-40CC-BE26-28A64436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8D2133-4C67-42E5-A5B3-908150D1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65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198F41-CDC6-4C8A-A406-BF4C2BFA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B81FEB-8851-444E-8094-A8D2CA3D5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5E6A6-9B95-4CC1-B209-77DA04915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6C8B9-5E3B-4FA4-8712-AC0E87004A3D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5C35D-9CB4-457A-82C3-D0D182E8B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D6EA5-D6AD-4E93-8C6A-13919C08C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8F2BF-0749-4441-91BD-FDB4A4680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34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1.wdp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7C3A3A-3624-44E7-ABA1-9C943C28157E}"/>
              </a:ext>
            </a:extLst>
          </p:cNvPr>
          <p:cNvSpPr txBox="1"/>
          <p:nvPr/>
        </p:nvSpPr>
        <p:spPr>
          <a:xfrm>
            <a:off x="901981" y="1429666"/>
            <a:ext cx="5595731" cy="330859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900" dirty="0">
                <a:solidFill>
                  <a:schemeClr val="bg2"/>
                </a:solidFill>
                <a:latin typeface="에스코어 드림 9 Black" panose="020B0A03030302020204" pitchFamily="34" charset="-127"/>
                <a:cs typeface="Times New Roman" panose="02020603050405020304" pitchFamily="18" charset="0"/>
              </a:rPr>
              <a:t>UMI</a:t>
            </a:r>
            <a:endParaRPr lang="ko-KR" altLang="en-US" sz="20900" dirty="0">
              <a:solidFill>
                <a:schemeClr val="bg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5E8257-3F84-4093-93A2-F86F19C3F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6716" y="2258839"/>
            <a:ext cx="5161201" cy="2790240"/>
          </a:xfrm>
        </p:spPr>
        <p:txBody>
          <a:bodyPr anchor="ctr">
            <a:normAutofit/>
          </a:bodyPr>
          <a:lstStyle/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US" altLang="ko-KR" sz="4000" spc="3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CNN </a:t>
            </a:r>
            <a:r>
              <a:rPr lang="ko-KR" altLang="en-US" sz="4000" spc="3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기술을 이용한</a:t>
            </a:r>
            <a:br>
              <a:rPr lang="en-US" altLang="ko-KR" sz="4000" spc="3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</a:br>
            <a:r>
              <a:rPr lang="ko-KR" altLang="en-US" sz="4000" spc="3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음식 사진 분석 및</a:t>
            </a:r>
            <a:br>
              <a:rPr lang="en-US" altLang="ko-KR" sz="4000" spc="3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</a:br>
            <a:r>
              <a:rPr lang="en-US" altLang="ko-KR" sz="4000" spc="3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Recipe </a:t>
            </a:r>
            <a:r>
              <a:rPr lang="ko-KR" altLang="en-US" sz="4000" spc="3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검색 서비스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325E59-5899-4E4C-A4A7-E34B3873A8B9}"/>
              </a:ext>
            </a:extLst>
          </p:cNvPr>
          <p:cNvGrpSpPr/>
          <p:nvPr/>
        </p:nvGrpSpPr>
        <p:grpSpPr>
          <a:xfrm>
            <a:off x="1114937" y="2293373"/>
            <a:ext cx="4204449" cy="231250"/>
            <a:chOff x="1264022" y="2781822"/>
            <a:chExt cx="4204449" cy="245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80B532-656B-4625-9E30-CD6E71533FEA}"/>
                </a:ext>
              </a:extLst>
            </p:cNvPr>
            <p:cNvSpPr txBox="1"/>
            <p:nvPr/>
          </p:nvSpPr>
          <p:spPr>
            <a:xfrm>
              <a:off x="1264022" y="2782280"/>
              <a:ext cx="4204449" cy="244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997F2F-73E0-4AAD-B0DA-D7789C6E2AD9}"/>
                </a:ext>
              </a:extLst>
            </p:cNvPr>
            <p:cNvSpPr txBox="1"/>
            <p:nvPr/>
          </p:nvSpPr>
          <p:spPr>
            <a:xfrm>
              <a:off x="1264022" y="2781822"/>
              <a:ext cx="518400" cy="2447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25200" rtlCol="0" anchor="ctr" anchorCtr="0">
              <a:spAutoFit/>
            </a:bodyPr>
            <a:lstStyle/>
            <a:p>
              <a:r>
                <a:rPr lang="ko-KR" altLang="en-US" sz="9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박신위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AF3F6E-0F56-406C-8B63-A55179125B0C}"/>
                </a:ext>
              </a:extLst>
            </p:cNvPr>
            <p:cNvSpPr txBox="1"/>
            <p:nvPr/>
          </p:nvSpPr>
          <p:spPr>
            <a:xfrm>
              <a:off x="2357016" y="2782724"/>
              <a:ext cx="516487" cy="244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9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최다경</a:t>
              </a:r>
              <a:endPara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B2EB8C-CB71-41C8-87E4-1EFD4C7C95CA}"/>
                </a:ext>
              </a:extLst>
            </p:cNvPr>
            <p:cNvSpPr txBox="1"/>
            <p:nvPr/>
          </p:nvSpPr>
          <p:spPr>
            <a:xfrm>
              <a:off x="3517751" y="2782724"/>
              <a:ext cx="516487" cy="244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9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백서희</a:t>
              </a:r>
              <a:endPara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293F9B-5584-4CD2-9452-FA01F23784D0}"/>
                </a:ext>
              </a:extLst>
            </p:cNvPr>
            <p:cNvSpPr txBox="1"/>
            <p:nvPr/>
          </p:nvSpPr>
          <p:spPr>
            <a:xfrm>
              <a:off x="4678486" y="2782724"/>
              <a:ext cx="516487" cy="244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서현수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19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875CD6-287D-4C93-9649-216EDFC6992B}"/>
              </a:ext>
            </a:extLst>
          </p:cNvPr>
          <p:cNvSpPr/>
          <p:nvPr/>
        </p:nvSpPr>
        <p:spPr>
          <a:xfrm>
            <a:off x="944633" y="618423"/>
            <a:ext cx="10302734" cy="5621153"/>
          </a:xfrm>
          <a:prstGeom prst="roundRect">
            <a:avLst>
              <a:gd name="adj" fmla="val 7999"/>
            </a:avLst>
          </a:prstGeom>
          <a:solidFill>
            <a:srgbClr val="F7F7F7"/>
          </a:solidFill>
          <a:ln w="444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38B99-0163-490F-940A-60B4D855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40" y="787671"/>
            <a:ext cx="5545475" cy="52826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9DF3EA-2D0B-4E1E-A80F-3F5E2AF0F183}"/>
              </a:ext>
            </a:extLst>
          </p:cNvPr>
          <p:cNvSpPr txBox="1"/>
          <p:nvPr/>
        </p:nvSpPr>
        <p:spPr>
          <a:xfrm>
            <a:off x="7225727" y="4652678"/>
            <a:ext cx="3204839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z="1600" kern="100" dirty="0" err="1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flow_from_directory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( )</a:t>
            </a:r>
            <a:endParaRPr lang="en-US" altLang="ko-KR" sz="1600" kern="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train</a:t>
            </a:r>
            <a:r>
              <a:rPr lang="ko-KR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과 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test dataset </a:t>
            </a:r>
            <a:r>
              <a:rPr lang="ko-KR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을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 generator </a:t>
            </a:r>
            <a:r>
              <a:rPr lang="ko-KR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로 만들어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준다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80E40D7-95AB-4407-8338-5A4AC2FC9564}"/>
              </a:ext>
            </a:extLst>
          </p:cNvPr>
          <p:cNvSpPr/>
          <p:nvPr/>
        </p:nvSpPr>
        <p:spPr>
          <a:xfrm>
            <a:off x="2165540" y="611684"/>
            <a:ext cx="6175440" cy="1911518"/>
          </a:xfrm>
          <a:prstGeom prst="rect">
            <a:avLst/>
          </a:prstGeom>
          <a:solidFill>
            <a:srgbClr val="F7F7F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1A5BA6-C499-4ACC-8712-55FEEE410313}"/>
              </a:ext>
            </a:extLst>
          </p:cNvPr>
          <p:cNvSpPr/>
          <p:nvPr/>
        </p:nvSpPr>
        <p:spPr>
          <a:xfrm>
            <a:off x="2204429" y="787671"/>
            <a:ext cx="6175440" cy="3312691"/>
          </a:xfrm>
          <a:prstGeom prst="rect">
            <a:avLst/>
          </a:prstGeom>
          <a:solidFill>
            <a:srgbClr val="F7F7F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76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947523-8CAB-4E82-8BEC-FB591F654444}"/>
              </a:ext>
            </a:extLst>
          </p:cNvPr>
          <p:cNvSpPr/>
          <p:nvPr/>
        </p:nvSpPr>
        <p:spPr>
          <a:xfrm>
            <a:off x="944633" y="618423"/>
            <a:ext cx="10302734" cy="5621153"/>
          </a:xfrm>
          <a:prstGeom prst="roundRect">
            <a:avLst>
              <a:gd name="adj" fmla="val 7999"/>
            </a:avLst>
          </a:prstGeom>
          <a:solidFill>
            <a:srgbClr val="F7F7F7"/>
          </a:solidFill>
          <a:ln w="444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701E18-306B-4571-8F8B-FFE3C1EC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935" y="1123950"/>
            <a:ext cx="8448675" cy="4610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37FD12-5A3E-4FC2-8841-E2D62FEC0C89}"/>
              </a:ext>
            </a:extLst>
          </p:cNvPr>
          <p:cNvSpPr/>
          <p:nvPr/>
        </p:nvSpPr>
        <p:spPr>
          <a:xfrm>
            <a:off x="1955240" y="2120352"/>
            <a:ext cx="8277370" cy="3613698"/>
          </a:xfrm>
          <a:prstGeom prst="rect">
            <a:avLst/>
          </a:prstGeom>
          <a:solidFill>
            <a:srgbClr val="F7F7F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3DFCF-F9DB-49B0-B043-898E9B8A1FEE}"/>
              </a:ext>
            </a:extLst>
          </p:cNvPr>
          <p:cNvSpPr txBox="1"/>
          <p:nvPr/>
        </p:nvSpPr>
        <p:spPr>
          <a:xfrm>
            <a:off x="7525668" y="1116306"/>
            <a:ext cx="2894231" cy="70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err="1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GlobalAveragePooling2D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( )</a:t>
            </a:r>
            <a:endParaRPr lang="en-US" altLang="ko-KR" sz="1600" kern="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ko-KR" altLang="ko-KR" sz="16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차원을 </a:t>
            </a:r>
            <a:r>
              <a:rPr lang="en-US" altLang="ko-KR" sz="16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1</a:t>
            </a:r>
            <a:r>
              <a:rPr lang="ko-KR" altLang="ko-KR" sz="16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차원으로 축소</a:t>
            </a:r>
            <a:endParaRPr lang="ko-KR" altLang="ko-KR" sz="16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9C252-5159-4A07-A7D1-16BD666D79DF}"/>
              </a:ext>
            </a:extLst>
          </p:cNvPr>
          <p:cNvSpPr txBox="1"/>
          <p:nvPr/>
        </p:nvSpPr>
        <p:spPr>
          <a:xfrm>
            <a:off x="7529393" y="2047736"/>
            <a:ext cx="3022302" cy="107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Dense( )</a:t>
            </a:r>
            <a:endParaRPr lang="en-US" altLang="ko-KR" sz="1600" kern="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ko-KR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입력과 출력을 연결하여</a:t>
            </a:r>
            <a:endParaRPr lang="en-US" altLang="ko-KR" sz="1600" kern="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288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fully connected layer 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생성</a:t>
            </a:r>
            <a:endParaRPr lang="en-US" altLang="ko-KR" sz="16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66F94-0C99-4F04-91DD-3AA8EBF67EAE}"/>
              </a:ext>
            </a:extLst>
          </p:cNvPr>
          <p:cNvSpPr txBox="1"/>
          <p:nvPr/>
        </p:nvSpPr>
        <p:spPr>
          <a:xfrm>
            <a:off x="7525668" y="3243982"/>
            <a:ext cx="1697638" cy="70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Dropout( )</a:t>
            </a:r>
            <a:endParaRPr lang="en-US" altLang="ko-KR" sz="1600" kern="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ko-KR" altLang="en-US" sz="1600" kern="100" dirty="0" err="1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과적합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 방지</a:t>
            </a:r>
            <a:endParaRPr lang="en-US" altLang="ko-KR" sz="16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0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993380-1E75-4F2A-8383-8983C0C2C23E}"/>
              </a:ext>
            </a:extLst>
          </p:cNvPr>
          <p:cNvSpPr/>
          <p:nvPr/>
        </p:nvSpPr>
        <p:spPr>
          <a:xfrm>
            <a:off x="944633" y="618423"/>
            <a:ext cx="10302734" cy="5621153"/>
          </a:xfrm>
          <a:prstGeom prst="roundRect">
            <a:avLst>
              <a:gd name="adj" fmla="val 7999"/>
            </a:avLst>
          </a:prstGeom>
          <a:solidFill>
            <a:srgbClr val="F7F7F7"/>
          </a:solidFill>
          <a:ln w="444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878E6A-3321-458F-82D2-55C75287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256" y="828675"/>
            <a:ext cx="7029450" cy="5200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75FFF9-218A-4BC7-B5CB-A3516A32A498}"/>
              </a:ext>
            </a:extLst>
          </p:cNvPr>
          <p:cNvSpPr txBox="1"/>
          <p:nvPr/>
        </p:nvSpPr>
        <p:spPr>
          <a:xfrm>
            <a:off x="6636015" y="1915518"/>
            <a:ext cx="3951773" cy="18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.txt </a:t>
            </a:r>
            <a:r>
              <a:rPr lang="ko-KR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파</a:t>
            </a:r>
            <a:r>
              <a:rPr lang="ko-KR" altLang="en-US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일의 레시피 </a:t>
            </a:r>
            <a:r>
              <a:rPr lang="en-US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DB</a:t>
            </a:r>
            <a:r>
              <a:rPr lang="ko-KR" altLang="en-US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 구축</a:t>
            </a:r>
            <a:r>
              <a:rPr lang="en-US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예측한 음식과 일치하는</a:t>
            </a:r>
            <a:endParaRPr lang="en-US" altLang="ko-KR" sz="1600" kern="10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txt </a:t>
            </a:r>
            <a:r>
              <a:rPr lang="ko-KR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파일</a:t>
            </a:r>
            <a:r>
              <a:rPr lang="ko-KR" altLang="en-US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이 있다면 레시피를</a:t>
            </a:r>
            <a:r>
              <a:rPr lang="en-US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예측</a:t>
            </a:r>
            <a:r>
              <a:rPr lang="ko-KR" altLang="en-US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한 </a:t>
            </a:r>
            <a:r>
              <a:rPr lang="ko-KR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음식</a:t>
            </a:r>
            <a:r>
              <a:rPr lang="ko-KR" altLang="en-US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과 일치하는</a:t>
            </a:r>
            <a:endParaRPr lang="en-US" altLang="ko-KR" sz="1600" kern="10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txt </a:t>
            </a:r>
            <a:r>
              <a:rPr lang="ko-KR" altLang="en-US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파일이 없다면</a:t>
            </a:r>
            <a:r>
              <a:rPr lang="ko-KR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관련</a:t>
            </a:r>
            <a:r>
              <a:rPr lang="ko-KR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문구를</a:t>
            </a:r>
            <a:r>
              <a:rPr lang="ko-KR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 출력한다</a:t>
            </a:r>
            <a:r>
              <a:rPr lang="en-US" altLang="ko-KR" sz="16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E0EA6-5163-4DEB-B5E1-20F2CA72B312}"/>
              </a:ext>
            </a:extLst>
          </p:cNvPr>
          <p:cNvSpPr txBox="1"/>
          <p:nvPr/>
        </p:nvSpPr>
        <p:spPr>
          <a:xfrm>
            <a:off x="6636017" y="1214482"/>
            <a:ext cx="4177661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학습된 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model 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을 기반으로 음식 예측 </a:t>
            </a:r>
            <a:endParaRPr lang="en-US" altLang="ko-KR" sz="16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2E4748-BDB1-4B0E-8BB5-B19387420ADB}"/>
              </a:ext>
            </a:extLst>
          </p:cNvPr>
          <p:cNvSpPr/>
          <p:nvPr/>
        </p:nvSpPr>
        <p:spPr>
          <a:xfrm>
            <a:off x="1417299" y="1045531"/>
            <a:ext cx="4373901" cy="3093332"/>
          </a:xfrm>
          <a:prstGeom prst="rect">
            <a:avLst/>
          </a:prstGeom>
          <a:solidFill>
            <a:srgbClr val="F7F7F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1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3DC36852-2C5B-4BE3-841E-4820720C3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67197" y="216469"/>
            <a:ext cx="4013735" cy="2673734"/>
          </a:xfrm>
        </p:spPr>
        <p:txBody>
          <a:bodyPr>
            <a:noAutofit/>
          </a:bodyPr>
          <a:lstStyle/>
          <a:p>
            <a:r>
              <a:rPr lang="en-US" altLang="ko-KR" sz="17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17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AD109235-E9E0-4DFA-A07B-8711C21A8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3429" y="2736198"/>
            <a:ext cx="6785142" cy="1655762"/>
          </a:xfrm>
        </p:spPr>
        <p:txBody>
          <a:bodyPr anchor="ctr">
            <a:normAutofit/>
          </a:bodyPr>
          <a:lstStyle/>
          <a:p>
            <a:r>
              <a:rPr lang="en-US" altLang="ko-KR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</a:t>
            </a:r>
            <a:r>
              <a:rPr lang="ko-KR" altLang="en-US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</a:t>
            </a:r>
            <a:r>
              <a:rPr lang="en-US" altLang="ko-KR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6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98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784FC9-A3A4-465D-A4EA-3A385C5D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87" y="2535943"/>
            <a:ext cx="10595225" cy="838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F9A934-78CD-49E8-8462-6DFC7380732B}"/>
              </a:ext>
            </a:extLst>
          </p:cNvPr>
          <p:cNvSpPr txBox="1"/>
          <p:nvPr/>
        </p:nvSpPr>
        <p:spPr>
          <a:xfrm>
            <a:off x="1196391" y="2673690"/>
            <a:ext cx="236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ㅇ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FAEC078-6563-4B2F-A644-5120E98AB735}"/>
              </a:ext>
            </a:extLst>
          </p:cNvPr>
          <p:cNvCxnSpPr>
            <a:cxnSpLocks/>
          </p:cNvCxnSpPr>
          <p:nvPr/>
        </p:nvCxnSpPr>
        <p:spPr>
          <a:xfrm>
            <a:off x="1323408" y="2677526"/>
            <a:ext cx="0" cy="51938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5D39D-4A46-403E-B80E-383AA9AB4F68}"/>
              </a:ext>
            </a:extLst>
          </p:cNvPr>
          <p:cNvSpPr txBox="1"/>
          <p:nvPr/>
        </p:nvSpPr>
        <p:spPr>
          <a:xfrm>
            <a:off x="1196391" y="2673690"/>
            <a:ext cx="236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93320-313D-49CB-B8F8-A726F21EC343}"/>
              </a:ext>
            </a:extLst>
          </p:cNvPr>
          <p:cNvSpPr txBox="1"/>
          <p:nvPr/>
        </p:nvSpPr>
        <p:spPr>
          <a:xfrm>
            <a:off x="1196391" y="2673690"/>
            <a:ext cx="236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애ㅍ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A6025-6AC4-43CA-B58F-321FD46A36F1}"/>
              </a:ext>
            </a:extLst>
          </p:cNvPr>
          <p:cNvSpPr txBox="1"/>
          <p:nvPr/>
        </p:nvSpPr>
        <p:spPr>
          <a:xfrm>
            <a:off x="1196391" y="2673690"/>
            <a:ext cx="236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애프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A8A17-C691-4969-AE34-C26F6AE938A3}"/>
              </a:ext>
            </a:extLst>
          </p:cNvPr>
          <p:cNvSpPr txBox="1"/>
          <p:nvPr/>
        </p:nvSpPr>
        <p:spPr>
          <a:xfrm>
            <a:off x="1196391" y="2673690"/>
            <a:ext cx="236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애플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18073D-8BD2-4F77-8788-90947E0D122F}"/>
              </a:ext>
            </a:extLst>
          </p:cNvPr>
          <p:cNvSpPr txBox="1"/>
          <p:nvPr/>
        </p:nvSpPr>
        <p:spPr>
          <a:xfrm>
            <a:off x="1196391" y="2673690"/>
            <a:ext cx="236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애플ㅍ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468B9-2367-4EA2-BFAC-36F294AD76E3}"/>
              </a:ext>
            </a:extLst>
          </p:cNvPr>
          <p:cNvSpPr txBox="1"/>
          <p:nvPr/>
        </p:nvSpPr>
        <p:spPr>
          <a:xfrm>
            <a:off x="1196391" y="2673690"/>
            <a:ext cx="236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애플파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9B338-B5F0-4DB6-8C1E-F32E9E8FE66E}"/>
              </a:ext>
            </a:extLst>
          </p:cNvPr>
          <p:cNvSpPr txBox="1"/>
          <p:nvPr/>
        </p:nvSpPr>
        <p:spPr>
          <a:xfrm>
            <a:off x="1196391" y="2673690"/>
            <a:ext cx="236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애플파ㅇ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B5BA95-A40D-471A-B6BF-B492E32F5FF9}"/>
              </a:ext>
            </a:extLst>
          </p:cNvPr>
          <p:cNvSpPr txBox="1"/>
          <p:nvPr/>
        </p:nvSpPr>
        <p:spPr>
          <a:xfrm>
            <a:off x="1196391" y="2673690"/>
            <a:ext cx="236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애플파이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7F0F25E-6EF5-4D46-852B-D40143426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5586">
            <a:off x="10783155" y="4563697"/>
            <a:ext cx="269282" cy="428256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BDEEF64E-6C1A-47A3-8686-6D550240BB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6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B74547-D382-41A2-9346-16069511AE0A}"/>
              </a:ext>
            </a:extLst>
          </p:cNvPr>
          <p:cNvSpPr txBox="1"/>
          <p:nvPr/>
        </p:nvSpPr>
        <p:spPr>
          <a:xfrm>
            <a:off x="471636" y="5843149"/>
            <a:ext cx="7546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 시현에서는 음식 테스트 셋에 없는 사진을 이용했다는 것을 증명하기 위하여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인터넷에서 랜덤으로 사진을 다운받는 것으로 입력을 대체했음을 알려드립니다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50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250"/>
    </mc:Choice>
    <mc:Fallback xmlns="">
      <p:transition spd="slow" advClick="0" advTm="3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50"/>
                            </p:stCondLst>
                            <p:childTnLst>
                              <p:par>
                                <p:cTn id="49" presetID="49" presetClass="path" presetSubtype="0" accel="25000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-0.00039 -0.24792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A6492B-E5A2-4770-8147-454034D15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8"/>
          <a:stretch/>
        </p:blipFill>
        <p:spPr>
          <a:xfrm>
            <a:off x="1821382" y="1647613"/>
            <a:ext cx="8549234" cy="4682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9C2FBD-FE66-433D-A7C6-958E4EEB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24" y="402448"/>
            <a:ext cx="7428150" cy="12495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8E17B2-9288-4CC7-9661-96C00007E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944881">
            <a:off x="10866963" y="5570502"/>
            <a:ext cx="288738" cy="459198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27CB07CB-0064-4352-B026-2559975411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6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5E6E1-6011-4CCE-8136-7C9E14196276}"/>
              </a:ext>
            </a:extLst>
          </p:cNvPr>
          <p:cNvSpPr txBox="1"/>
          <p:nvPr/>
        </p:nvSpPr>
        <p:spPr>
          <a:xfrm>
            <a:off x="4613095" y="2147299"/>
            <a:ext cx="4099390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noFill/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https://craftlog.com/m/i/</a:t>
            </a:r>
            <a:r>
              <a:rPr lang="en-US" altLang="ko-KR" sz="1050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5719833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=s1280=h960.webp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D2C94C-097B-40B2-B586-DCF17297E40E}"/>
              </a:ext>
            </a:extLst>
          </p:cNvPr>
          <p:cNvSpPr txBox="1"/>
          <p:nvPr/>
        </p:nvSpPr>
        <p:spPr>
          <a:xfrm flipH="1">
            <a:off x="10989576" y="125449"/>
            <a:ext cx="885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@google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36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accel="2500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54011 -0.4803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05" y="-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BBC5A3-F39B-4CE0-A2BB-650B8594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23" y="1853731"/>
            <a:ext cx="6681035" cy="1073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F95EDF-14D9-4417-9063-7F9DFE50D67B}"/>
              </a:ext>
            </a:extLst>
          </p:cNvPr>
          <p:cNvSpPr txBox="1"/>
          <p:nvPr/>
        </p:nvSpPr>
        <p:spPr>
          <a:xfrm>
            <a:off x="6195891" y="2623565"/>
            <a:ext cx="5161919" cy="107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예측할 음식 이미지의 주소를</a:t>
            </a:r>
            <a:r>
              <a:rPr lang="en-US" altLang="ko-KR" sz="1600" kern="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변수 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‘</a:t>
            </a:r>
            <a:r>
              <a:rPr lang="en-US" altLang="ko-KR" sz="1600" kern="100" dirty="0" err="1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applepie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’ 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에 저장</a:t>
            </a:r>
            <a:endParaRPr lang="en-US" altLang="ko-KR" sz="16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images 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리스트 생성</a:t>
            </a:r>
            <a:endParaRPr lang="en-US" altLang="ko-KR" sz="16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‘</a:t>
            </a:r>
            <a:r>
              <a:rPr lang="en-US" altLang="ko-KR" sz="1600" kern="100" dirty="0" err="1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applepie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’ 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를 리스트에 추가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1B43F3-07D5-46A7-A212-9E4DFB2DA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4" r="60847" b="85399"/>
          <a:stretch/>
        </p:blipFill>
        <p:spPr>
          <a:xfrm>
            <a:off x="1696523" y="4224481"/>
            <a:ext cx="4276606" cy="2983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4AA194-11E7-4DC2-9E03-B9A125742F46}"/>
              </a:ext>
            </a:extLst>
          </p:cNvPr>
          <p:cNvSpPr txBox="1"/>
          <p:nvPr/>
        </p:nvSpPr>
        <p:spPr>
          <a:xfrm>
            <a:off x="6195892" y="4169231"/>
            <a:ext cx="4506420" cy="70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이미지를 분석하는 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predict 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함수에</a:t>
            </a:r>
            <a:endParaRPr lang="en-US" altLang="ko-KR" sz="16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images 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리스트를 인자로 대입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3A2937-FC59-4915-9496-B26B68ABFDB2}"/>
              </a:ext>
            </a:extLst>
          </p:cNvPr>
          <p:cNvSpPr/>
          <p:nvPr/>
        </p:nvSpPr>
        <p:spPr>
          <a:xfrm>
            <a:off x="3507105" y="2133600"/>
            <a:ext cx="4722495" cy="2693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BCC776A7-C638-4791-9877-810E158847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6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28CF8C-A2F8-4737-A9B6-AEE5ABB4A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05"/>
          <a:stretch/>
        </p:blipFill>
        <p:spPr>
          <a:xfrm>
            <a:off x="3420836" y="1315596"/>
            <a:ext cx="5350328" cy="676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26E41E-666A-404D-B602-5310BF1CE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" r="36415" b="85958"/>
          <a:stretch/>
        </p:blipFill>
        <p:spPr>
          <a:xfrm>
            <a:off x="3420836" y="1991871"/>
            <a:ext cx="5350328" cy="45341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999A55A-1100-484F-87E5-7AFFD074DF52}"/>
              </a:ext>
            </a:extLst>
          </p:cNvPr>
          <p:cNvGrpSpPr/>
          <p:nvPr/>
        </p:nvGrpSpPr>
        <p:grpSpPr>
          <a:xfrm>
            <a:off x="1490662" y="607480"/>
            <a:ext cx="9210675" cy="14601824"/>
            <a:chOff x="1871662" y="176212"/>
            <a:chExt cx="9210675" cy="146018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6CD29D-2EF0-41CA-B27F-20413F3C2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712" y="176212"/>
              <a:ext cx="8410575" cy="6505575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AB57634-CAC4-42D3-8FE3-346862A8FD5E}"/>
                </a:ext>
              </a:extLst>
            </p:cNvPr>
            <p:cNvGrpSpPr/>
            <p:nvPr/>
          </p:nvGrpSpPr>
          <p:grpSpPr>
            <a:xfrm>
              <a:off x="1871662" y="6681787"/>
              <a:ext cx="9210675" cy="8096249"/>
              <a:chOff x="1490662" y="152400"/>
              <a:chExt cx="9210675" cy="809624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FC9CAB-7D20-4C03-93AA-9BDE56922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0662" y="152400"/>
                <a:ext cx="9210675" cy="65532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6D4297C-1CAE-4881-94F8-156D3D388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0662" y="6705599"/>
                <a:ext cx="7381875" cy="1543050"/>
              </a:xfrm>
              <a:prstGeom prst="rect">
                <a:avLst/>
              </a:prstGeom>
            </p:spPr>
          </p:pic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80E92-19ED-45FD-B272-7998CF178C0F}"/>
              </a:ext>
            </a:extLst>
          </p:cNvPr>
          <p:cNvSpPr/>
          <p:nvPr/>
        </p:nvSpPr>
        <p:spPr>
          <a:xfrm>
            <a:off x="2487622" y="5962235"/>
            <a:ext cx="3536106" cy="34171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3D0C455D-0965-4DAA-A0B6-3E9DE6A0A1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6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94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62500" decel="37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1.3018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B51079-C751-4127-BE98-FB501CBAE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67197" y="216469"/>
            <a:ext cx="4013735" cy="2673734"/>
          </a:xfrm>
        </p:spPr>
        <p:txBody>
          <a:bodyPr>
            <a:noAutofit/>
          </a:bodyPr>
          <a:lstStyle/>
          <a:p>
            <a:r>
              <a:rPr lang="en-US" altLang="ko-KR" sz="17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17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부제목 3">
            <a:extLst>
              <a:ext uri="{FF2B5EF4-FFF2-40B4-BE49-F238E27FC236}">
                <a16:creationId xmlns:a16="http://schemas.microsoft.com/office/drawing/2014/main" id="{B743AEA6-0443-43B2-A5F5-E1668538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3429" y="2736198"/>
            <a:ext cx="6785142" cy="1655762"/>
          </a:xfrm>
        </p:spPr>
        <p:txBody>
          <a:bodyPr anchor="ctr">
            <a:normAutofit/>
          </a:bodyPr>
          <a:lstStyle/>
          <a:p>
            <a:r>
              <a:rPr lang="en-US" altLang="ko-KR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</a:t>
            </a:r>
            <a:r>
              <a:rPr lang="ko-KR" altLang="en-US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사업화 전략 </a:t>
            </a:r>
            <a:r>
              <a:rPr lang="en-US" altLang="ko-KR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6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58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F6B8B52-6E40-452A-9435-2542B8C078E1}"/>
              </a:ext>
            </a:extLst>
          </p:cNvPr>
          <p:cNvCxnSpPr>
            <a:cxnSpLocks/>
          </p:cNvCxnSpPr>
          <p:nvPr/>
        </p:nvCxnSpPr>
        <p:spPr>
          <a:xfrm>
            <a:off x="2313492" y="4502629"/>
            <a:ext cx="32164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 descr="사용자 윤곽선">
            <a:extLst>
              <a:ext uri="{FF2B5EF4-FFF2-40B4-BE49-F238E27FC236}">
                <a16:creationId xmlns:a16="http://schemas.microsoft.com/office/drawing/2014/main" id="{F8AAA157-9D69-47E0-800B-458977F1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635" y="2848652"/>
            <a:ext cx="1854537" cy="185453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C112EBA-F308-4FC8-9577-33A9E46B278E}"/>
              </a:ext>
            </a:extLst>
          </p:cNvPr>
          <p:cNvCxnSpPr>
            <a:cxnSpLocks/>
          </p:cNvCxnSpPr>
          <p:nvPr/>
        </p:nvCxnSpPr>
        <p:spPr>
          <a:xfrm flipH="1">
            <a:off x="8401105" y="1621970"/>
            <a:ext cx="767125" cy="112188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7FE5B7-85A6-4B57-9D44-1B5487178A95}"/>
              </a:ext>
            </a:extLst>
          </p:cNvPr>
          <p:cNvCxnSpPr>
            <a:cxnSpLocks/>
          </p:cNvCxnSpPr>
          <p:nvPr/>
        </p:nvCxnSpPr>
        <p:spPr>
          <a:xfrm flipH="1">
            <a:off x="8704837" y="2557123"/>
            <a:ext cx="1450367" cy="63571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B2FB611-866F-45F2-A3E5-06F42743AA5B}"/>
              </a:ext>
            </a:extLst>
          </p:cNvPr>
          <p:cNvCxnSpPr>
            <a:cxnSpLocks/>
          </p:cNvCxnSpPr>
          <p:nvPr/>
        </p:nvCxnSpPr>
        <p:spPr>
          <a:xfrm flipH="1" flipV="1">
            <a:off x="8911009" y="3740067"/>
            <a:ext cx="1887619" cy="2164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BAF0D89-26BB-442D-8300-8A2F3F06AF3D}"/>
              </a:ext>
            </a:extLst>
          </p:cNvPr>
          <p:cNvCxnSpPr>
            <a:cxnSpLocks/>
          </p:cNvCxnSpPr>
          <p:nvPr/>
        </p:nvCxnSpPr>
        <p:spPr>
          <a:xfrm flipH="1" flipV="1">
            <a:off x="8704837" y="4375990"/>
            <a:ext cx="1450366" cy="71604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5D58884-7958-40EF-B880-3DD03B706D73}"/>
              </a:ext>
            </a:extLst>
          </p:cNvPr>
          <p:cNvCxnSpPr>
            <a:cxnSpLocks/>
          </p:cNvCxnSpPr>
          <p:nvPr/>
        </p:nvCxnSpPr>
        <p:spPr>
          <a:xfrm flipH="1" flipV="1">
            <a:off x="8418286" y="4794170"/>
            <a:ext cx="774431" cy="129407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83F6A7F-23BC-472F-B2F1-8D43816F9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03" y="2713488"/>
            <a:ext cx="1757007" cy="17570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52ECAE4-D660-421C-9847-920D742A84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571" y="4044394"/>
            <a:ext cx="1450366" cy="1450366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E1FCCEB-E7D1-40DB-BD47-DC43691AC782}"/>
              </a:ext>
            </a:extLst>
          </p:cNvPr>
          <p:cNvCxnSpPr>
            <a:cxnSpLocks/>
          </p:cNvCxnSpPr>
          <p:nvPr/>
        </p:nvCxnSpPr>
        <p:spPr>
          <a:xfrm flipH="1">
            <a:off x="2287022" y="3192837"/>
            <a:ext cx="3242920" cy="422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8A6DD6B9-3A67-478D-AA57-37F953060F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94" y="1121386"/>
            <a:ext cx="914400" cy="914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0D3071-5170-492B-95FD-DBA513CA72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94" y="5617084"/>
            <a:ext cx="914400" cy="914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731A2D-CC87-487B-946F-5C62B991D6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94" y="2009893"/>
            <a:ext cx="914400" cy="914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58C9C2A-D729-449F-A593-19E338D000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94" y="4656843"/>
            <a:ext cx="914400" cy="9144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72236F-92E2-4777-98EE-ADFB95E60E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628" y="3304515"/>
            <a:ext cx="914400" cy="9144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6E1E768-3FE2-4078-A2DA-2E8E6F64F4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07" y="2256589"/>
            <a:ext cx="1335407" cy="13354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31F515A-1D23-4100-B25F-47A5EA4C9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31" y="389380"/>
            <a:ext cx="914400" cy="91440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CF36133-66D9-4BCA-8D48-F55B41483594}"/>
              </a:ext>
            </a:extLst>
          </p:cNvPr>
          <p:cNvCxnSpPr>
            <a:cxnSpLocks/>
          </p:cNvCxnSpPr>
          <p:nvPr/>
        </p:nvCxnSpPr>
        <p:spPr>
          <a:xfrm flipV="1">
            <a:off x="7358984" y="1431203"/>
            <a:ext cx="0" cy="94744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2270AF-F992-4A00-A422-B33506285ABF}"/>
              </a:ext>
            </a:extLst>
          </p:cNvPr>
          <p:cNvCxnSpPr>
            <a:cxnSpLocks/>
          </p:cNvCxnSpPr>
          <p:nvPr/>
        </p:nvCxnSpPr>
        <p:spPr>
          <a:xfrm>
            <a:off x="6858241" y="1447691"/>
            <a:ext cx="0" cy="9309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9BC922D-9CFF-4071-8BCF-84DFCDBEA983}"/>
              </a:ext>
            </a:extLst>
          </p:cNvPr>
          <p:cNvSpPr txBox="1"/>
          <p:nvPr/>
        </p:nvSpPr>
        <p:spPr>
          <a:xfrm>
            <a:off x="6165453" y="508026"/>
            <a:ext cx="653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4CA4C9-4243-4840-9AE2-C4C318D8951C}"/>
              </a:ext>
            </a:extLst>
          </p:cNvPr>
          <p:cNvSpPr txBox="1"/>
          <p:nvPr/>
        </p:nvSpPr>
        <p:spPr>
          <a:xfrm>
            <a:off x="6818596" y="4571365"/>
            <a:ext cx="622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463DF3-A9AE-4DD3-B620-9747A3F7E5FA}"/>
              </a:ext>
            </a:extLst>
          </p:cNvPr>
          <p:cNvSpPr txBox="1"/>
          <p:nvPr/>
        </p:nvSpPr>
        <p:spPr>
          <a:xfrm>
            <a:off x="3379072" y="5571243"/>
            <a:ext cx="1313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 사진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F99DF1-7B13-409B-A562-78EB3220E570}"/>
              </a:ext>
            </a:extLst>
          </p:cNvPr>
          <p:cNvSpPr txBox="1"/>
          <p:nvPr/>
        </p:nvSpPr>
        <p:spPr>
          <a:xfrm>
            <a:off x="883481" y="4571365"/>
            <a:ext cx="804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51011A8-1FCB-4821-83F5-C70391AC01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43" y="5192394"/>
            <a:ext cx="551238" cy="55123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380CB18-B78F-41B2-8BCA-2B70BCCEE9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167" y="4487324"/>
            <a:ext cx="551238" cy="5512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7E967DE-E570-40F9-B384-586036F5DD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777" y="3486096"/>
            <a:ext cx="551238" cy="5512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B1E18EE-D94F-4826-8C58-2D759E1CDF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167" y="2575926"/>
            <a:ext cx="551238" cy="55123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1EC0EEE-98F9-48B7-87B2-EADDFD0EDF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43" y="1847958"/>
            <a:ext cx="551238" cy="551238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3F99B63E-6A23-400D-84E5-3DB4BC91B00B}"/>
              </a:ext>
            </a:extLst>
          </p:cNvPr>
          <p:cNvGrpSpPr/>
          <p:nvPr/>
        </p:nvGrpSpPr>
        <p:grpSpPr>
          <a:xfrm>
            <a:off x="9361284" y="2612619"/>
            <a:ext cx="1958749" cy="1958749"/>
            <a:chOff x="3079502" y="3309147"/>
            <a:chExt cx="1958749" cy="1958749"/>
          </a:xfrm>
        </p:grpSpPr>
        <p:pic>
          <p:nvPicPr>
            <p:cNvPr id="44" name="그림 43" descr="광장이(가) 표시된 사진&#10;&#10;자동 생성된 설명">
              <a:extLst>
                <a:ext uri="{FF2B5EF4-FFF2-40B4-BE49-F238E27FC236}">
                  <a16:creationId xmlns:a16="http://schemas.microsoft.com/office/drawing/2014/main" id="{EED8F9F1-0704-48F6-83FF-DA7D96BF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502" y="3309147"/>
              <a:ext cx="1958749" cy="195874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78C7D1-ACE6-475C-B348-797275B12F2B}"/>
                </a:ext>
              </a:extLst>
            </p:cNvPr>
            <p:cNvSpPr txBox="1"/>
            <p:nvPr/>
          </p:nvSpPr>
          <p:spPr>
            <a:xfrm>
              <a:off x="3190552" y="3965355"/>
              <a:ext cx="1732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요리 사업의</a:t>
              </a:r>
              <a:endPara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홍보 효과</a:t>
              </a:r>
              <a:endPara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41493C-1934-4553-8F2D-4F697B0FB48E}"/>
              </a:ext>
            </a:extLst>
          </p:cNvPr>
          <p:cNvGrpSpPr/>
          <p:nvPr/>
        </p:nvGrpSpPr>
        <p:grpSpPr>
          <a:xfrm>
            <a:off x="6137658" y="2612616"/>
            <a:ext cx="1958749" cy="1958749"/>
            <a:chOff x="3079502" y="3309147"/>
            <a:chExt cx="1958749" cy="1958749"/>
          </a:xfrm>
        </p:grpSpPr>
        <p:pic>
          <p:nvPicPr>
            <p:cNvPr id="47" name="그림 46" descr="광장이(가) 표시된 사진&#10;&#10;자동 생성된 설명">
              <a:extLst>
                <a:ext uri="{FF2B5EF4-FFF2-40B4-BE49-F238E27FC236}">
                  <a16:creationId xmlns:a16="http://schemas.microsoft.com/office/drawing/2014/main" id="{3A826EA2-6079-4606-BA2F-8E3912BAE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502" y="3309147"/>
              <a:ext cx="1958749" cy="195874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B46F96-76BE-4890-B318-F88C10065E77}"/>
                </a:ext>
              </a:extLst>
            </p:cNvPr>
            <p:cNvSpPr txBox="1"/>
            <p:nvPr/>
          </p:nvSpPr>
          <p:spPr>
            <a:xfrm>
              <a:off x="3190552" y="3965355"/>
              <a:ext cx="1732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광고비를 받아</a:t>
              </a:r>
              <a:endPara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사업 유치 가능</a:t>
              </a:r>
              <a:endPara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51880BE-260D-46A5-B6C2-1DAC075B12A1}"/>
              </a:ext>
            </a:extLst>
          </p:cNvPr>
          <p:cNvGrpSpPr/>
          <p:nvPr/>
        </p:nvGrpSpPr>
        <p:grpSpPr>
          <a:xfrm>
            <a:off x="219531" y="2612621"/>
            <a:ext cx="1958749" cy="1958749"/>
            <a:chOff x="3079502" y="3309147"/>
            <a:chExt cx="1958749" cy="1958749"/>
          </a:xfrm>
        </p:grpSpPr>
        <p:pic>
          <p:nvPicPr>
            <p:cNvPr id="50" name="그림 49" descr="광장이(가) 표시된 사진&#10;&#10;자동 생성된 설명">
              <a:extLst>
                <a:ext uri="{FF2B5EF4-FFF2-40B4-BE49-F238E27FC236}">
                  <a16:creationId xmlns:a16="http://schemas.microsoft.com/office/drawing/2014/main" id="{EEA8F02B-7F6A-4CA0-8F85-70F75CF0F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502" y="3309147"/>
              <a:ext cx="1958749" cy="19587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0D4C7E-AB48-4D2A-A09E-E7D779BE05E2}"/>
                </a:ext>
              </a:extLst>
            </p:cNvPr>
            <p:cNvSpPr txBox="1"/>
            <p:nvPr/>
          </p:nvSpPr>
          <p:spPr>
            <a:xfrm>
              <a:off x="3190552" y="3965355"/>
              <a:ext cx="1732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입증된 레시피</a:t>
              </a:r>
              <a:endPara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획득</a:t>
              </a:r>
              <a:endPara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72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F5088B-236C-4A36-9E98-AEAD07D7809B}"/>
              </a:ext>
            </a:extLst>
          </p:cNvPr>
          <p:cNvSpPr txBox="1"/>
          <p:nvPr/>
        </p:nvSpPr>
        <p:spPr>
          <a:xfrm>
            <a:off x="3527197" y="982274"/>
            <a:ext cx="513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A9E395-B919-426C-BF62-5054632A0299}"/>
              </a:ext>
            </a:extLst>
          </p:cNvPr>
          <p:cNvGrpSpPr/>
          <p:nvPr/>
        </p:nvGrpSpPr>
        <p:grpSpPr>
          <a:xfrm>
            <a:off x="3948484" y="2999776"/>
            <a:ext cx="4295034" cy="545798"/>
            <a:chOff x="3412671" y="2367642"/>
            <a:chExt cx="4536623" cy="63681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F4ECDD-F081-4A13-987B-0E63A64B899E}"/>
                </a:ext>
              </a:extLst>
            </p:cNvPr>
            <p:cNvSpPr/>
            <p:nvPr/>
          </p:nvSpPr>
          <p:spPr>
            <a:xfrm>
              <a:off x="3827690" y="2367642"/>
              <a:ext cx="4121604" cy="6368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필요성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F8C49D-FDE8-43B2-917A-92E4B3F3965F}"/>
                </a:ext>
              </a:extLst>
            </p:cNvPr>
            <p:cNvSpPr/>
            <p:nvPr/>
          </p:nvSpPr>
          <p:spPr>
            <a:xfrm>
              <a:off x="3412671" y="2367642"/>
              <a:ext cx="683841" cy="636815"/>
            </a:xfrm>
            <a:prstGeom prst="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A79157-BCCC-4590-83D0-72AA0BB3E0B0}"/>
              </a:ext>
            </a:extLst>
          </p:cNvPr>
          <p:cNvGrpSpPr/>
          <p:nvPr/>
        </p:nvGrpSpPr>
        <p:grpSpPr>
          <a:xfrm>
            <a:off x="3948483" y="3837976"/>
            <a:ext cx="4295033" cy="545798"/>
            <a:chOff x="3412671" y="2367642"/>
            <a:chExt cx="4536622" cy="63681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0EB2920-60F6-42CC-A77D-8910FBDF7CE7}"/>
                </a:ext>
              </a:extLst>
            </p:cNvPr>
            <p:cNvSpPr/>
            <p:nvPr/>
          </p:nvSpPr>
          <p:spPr>
            <a:xfrm>
              <a:off x="3827688" y="2367642"/>
              <a:ext cx="4121605" cy="6368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기술 개발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0393CB-6139-45B7-A6E1-CD10C3E7C053}"/>
                </a:ext>
              </a:extLst>
            </p:cNvPr>
            <p:cNvSpPr/>
            <p:nvPr/>
          </p:nvSpPr>
          <p:spPr>
            <a:xfrm>
              <a:off x="3412671" y="2367642"/>
              <a:ext cx="683841" cy="636815"/>
            </a:xfrm>
            <a:prstGeom prst="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58E601-9AB2-445F-9F72-8156E1795581}"/>
              </a:ext>
            </a:extLst>
          </p:cNvPr>
          <p:cNvGrpSpPr/>
          <p:nvPr/>
        </p:nvGrpSpPr>
        <p:grpSpPr>
          <a:xfrm>
            <a:off x="3948484" y="4676176"/>
            <a:ext cx="4295034" cy="545798"/>
            <a:chOff x="3412671" y="2367642"/>
            <a:chExt cx="4536623" cy="63681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DB642BD-95A9-4F4E-9781-6FC216133150}"/>
                </a:ext>
              </a:extLst>
            </p:cNvPr>
            <p:cNvSpPr/>
            <p:nvPr/>
          </p:nvSpPr>
          <p:spPr>
            <a:xfrm>
              <a:off x="3827688" y="2367642"/>
              <a:ext cx="4121606" cy="6368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325936-35E7-4F37-8950-4E94A9F28495}"/>
                </a:ext>
              </a:extLst>
            </p:cNvPr>
            <p:cNvSpPr/>
            <p:nvPr/>
          </p:nvSpPr>
          <p:spPr>
            <a:xfrm>
              <a:off x="3412671" y="2367642"/>
              <a:ext cx="683841" cy="636815"/>
            </a:xfrm>
            <a:prstGeom prst="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84F191-97B5-4C44-B39F-79C423E84CFB}"/>
              </a:ext>
            </a:extLst>
          </p:cNvPr>
          <p:cNvGrpSpPr/>
          <p:nvPr/>
        </p:nvGrpSpPr>
        <p:grpSpPr>
          <a:xfrm>
            <a:off x="3948483" y="5514376"/>
            <a:ext cx="4295033" cy="545798"/>
            <a:chOff x="3412671" y="2367642"/>
            <a:chExt cx="4536622" cy="63681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F5B12A0-836F-4F40-9C77-77886B92FCC4}"/>
                </a:ext>
              </a:extLst>
            </p:cNvPr>
            <p:cNvSpPr/>
            <p:nvPr/>
          </p:nvSpPr>
          <p:spPr>
            <a:xfrm>
              <a:off x="3827686" y="2367642"/>
              <a:ext cx="4121607" cy="6368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사업화 전략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908B4DF-6134-45D5-B522-F4AF0B2E7815}"/>
                </a:ext>
              </a:extLst>
            </p:cNvPr>
            <p:cNvSpPr/>
            <p:nvPr/>
          </p:nvSpPr>
          <p:spPr>
            <a:xfrm>
              <a:off x="3412671" y="2367642"/>
              <a:ext cx="683841" cy="636815"/>
            </a:xfrm>
            <a:prstGeom prst="rect">
              <a:avLst/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55DFA50-3EF7-45AC-B0A5-48BC4AD11059}"/>
              </a:ext>
            </a:extLst>
          </p:cNvPr>
          <p:cNvSpPr txBox="1"/>
          <p:nvPr/>
        </p:nvSpPr>
        <p:spPr>
          <a:xfrm>
            <a:off x="5964452" y="1972810"/>
            <a:ext cx="263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/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8740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20B3F7F-56EC-45B6-973A-82DCD359CF60}"/>
              </a:ext>
            </a:extLst>
          </p:cNvPr>
          <p:cNvGrpSpPr/>
          <p:nvPr/>
        </p:nvGrpSpPr>
        <p:grpSpPr>
          <a:xfrm>
            <a:off x="2779374" y="467845"/>
            <a:ext cx="6153752" cy="6153752"/>
            <a:chOff x="2927713" y="579290"/>
            <a:chExt cx="6153752" cy="615375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F683DC-6EAA-4809-BB3C-6D25A08A3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713" y="579290"/>
              <a:ext cx="6153752" cy="6153752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4705D53-3F7C-440F-8908-031616B20297}"/>
                </a:ext>
              </a:extLst>
            </p:cNvPr>
            <p:cNvSpPr/>
            <p:nvPr/>
          </p:nvSpPr>
          <p:spPr>
            <a:xfrm>
              <a:off x="4809639" y="1960359"/>
              <a:ext cx="2394857" cy="162922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spc="1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건강한</a:t>
              </a:r>
              <a:endParaRPr lang="en-US" altLang="ko-KR" sz="3200" spc="1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3200" spc="100" dirty="0">
                  <a:latin typeface="Impact" panose="020B0806030902050204" pitchFamily="34" charset="0"/>
                  <a:ea typeface="HY엽서M" panose="02030600000101010101" pitchFamily="18" charset="-127"/>
                </a:rPr>
                <a:t>Recipe</a:t>
              </a:r>
              <a:endParaRPr lang="ko-KR" altLang="en-US" sz="3200" spc="100" dirty="0">
                <a:latin typeface="Impact" panose="020B0806030902050204" pitchFamily="34" charset="0"/>
                <a:ea typeface="HY엽서M" panose="02030600000101010101" pitchFamily="18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D3BB5F3-0814-4613-A136-5BB2A7A1BFD6}"/>
                </a:ext>
              </a:extLst>
            </p:cNvPr>
            <p:cNvSpPr/>
            <p:nvPr/>
          </p:nvSpPr>
          <p:spPr>
            <a:xfrm>
              <a:off x="4809639" y="3749803"/>
              <a:ext cx="2394857" cy="1629228"/>
            </a:xfrm>
            <a:prstGeom prst="round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spc="1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일반</a:t>
              </a:r>
              <a:endParaRPr lang="en-US" altLang="ko-KR" sz="3200" spc="1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3200" spc="100" dirty="0">
                  <a:latin typeface="Impact" panose="020B0806030902050204" pitchFamily="34" charset="0"/>
                  <a:ea typeface="HY엽서M" panose="02030600000101010101" pitchFamily="18" charset="-127"/>
                </a:rPr>
                <a:t>Recipe</a:t>
              </a:r>
              <a:endParaRPr lang="ko-KR" altLang="en-US" sz="3200" spc="100" dirty="0">
                <a:latin typeface="Impact" panose="020B0806030902050204" pitchFamily="34" charset="0"/>
                <a:ea typeface="HY엽서M" panose="0203060000010101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AAC16E-066B-4A6C-94D9-B753299FCC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064" y="4628970"/>
            <a:ext cx="1855890" cy="18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1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-0.27343 -0.3900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2" y="-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201D3-7B68-4B43-BBD0-94EEFB8B14D4}"/>
              </a:ext>
            </a:extLst>
          </p:cNvPr>
          <p:cNvSpPr txBox="1"/>
          <p:nvPr/>
        </p:nvSpPr>
        <p:spPr>
          <a:xfrm>
            <a:off x="3561347" y="2828835"/>
            <a:ext cx="5069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pc="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546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9FD11-49DC-492F-9160-DC8C2CDC9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67197" y="216469"/>
            <a:ext cx="4013735" cy="2673734"/>
          </a:xfrm>
        </p:spPr>
        <p:txBody>
          <a:bodyPr>
            <a:noAutofit/>
          </a:bodyPr>
          <a:lstStyle/>
          <a:p>
            <a:r>
              <a:rPr lang="en-US" altLang="ko-KR" sz="17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17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부제목 3">
            <a:extLst>
              <a:ext uri="{FF2B5EF4-FFF2-40B4-BE49-F238E27FC236}">
                <a16:creationId xmlns:a16="http://schemas.microsoft.com/office/drawing/2014/main" id="{6FAA81E2-DED5-4D8B-A431-BF04843ED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3429" y="2736198"/>
            <a:ext cx="6785142" cy="1655762"/>
          </a:xfrm>
        </p:spPr>
        <p:txBody>
          <a:bodyPr anchor="ctr">
            <a:normAutofit/>
          </a:bodyPr>
          <a:lstStyle/>
          <a:p>
            <a:r>
              <a:rPr lang="en-US" altLang="ko-KR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</a:t>
            </a:r>
            <a:r>
              <a:rPr lang="ko-KR" altLang="en-US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필요성 </a:t>
            </a:r>
            <a:r>
              <a:rPr lang="en-US" altLang="ko-KR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6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59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마스크를 쓰고 있는 아이들">
            <a:extLst>
              <a:ext uri="{FF2B5EF4-FFF2-40B4-BE49-F238E27FC236}">
                <a16:creationId xmlns:a16="http://schemas.microsoft.com/office/drawing/2014/main" id="{D74DBF4B-B909-453D-8FF1-BF0FB552E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6" t="5356" r="9367" b="14021"/>
          <a:stretch/>
        </p:blipFill>
        <p:spPr>
          <a:xfrm>
            <a:off x="1017066" y="1326954"/>
            <a:ext cx="2846043" cy="22945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717081-EB1C-47A5-AF31-EC0AD0C75F24}"/>
              </a:ext>
            </a:extLst>
          </p:cNvPr>
          <p:cNvSpPr/>
          <p:nvPr/>
        </p:nvSpPr>
        <p:spPr>
          <a:xfrm>
            <a:off x="1017066" y="4189217"/>
            <a:ext cx="3084161" cy="1534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외출은 </a:t>
            </a:r>
            <a:r>
              <a:rPr lang="en-US" altLang="ko-KR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NO!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언제든지 집에서 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먹고 싶은 음식을 직접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만들어 먹을 수 있다</a:t>
            </a:r>
            <a:r>
              <a:rPr lang="en-US" altLang="ko-KR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 descr="근접 촬영에 디지털 재고 아이콘">
            <a:extLst>
              <a:ext uri="{FF2B5EF4-FFF2-40B4-BE49-F238E27FC236}">
                <a16:creationId xmlns:a16="http://schemas.microsoft.com/office/drawing/2014/main" id="{DAE5D6A3-C483-44C9-A442-AD88C9720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4" t="17443" r="6535" b="9672"/>
          <a:stretch/>
        </p:blipFill>
        <p:spPr>
          <a:xfrm>
            <a:off x="8328893" y="1326953"/>
            <a:ext cx="2846041" cy="22940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5F5F92-4CD6-48E9-B649-802CBDFCABF4}"/>
              </a:ext>
            </a:extLst>
          </p:cNvPr>
          <p:cNvSpPr/>
          <p:nvPr/>
        </p:nvSpPr>
        <p:spPr>
          <a:xfrm>
            <a:off x="4560465" y="4266706"/>
            <a:ext cx="3084161" cy="137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SNS </a:t>
            </a:r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본 음식</a:t>
            </a:r>
            <a:r>
              <a:rPr lang="en-US" altLang="ko-KR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사진첩 속 음식 사진 등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 사진만 있다면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레시피를 얻을 수 있다</a:t>
            </a:r>
            <a:r>
              <a:rPr lang="en-US" altLang="ko-KR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CCD61A-2FDF-4376-B20A-F4AE64BFE37B}"/>
              </a:ext>
            </a:extLst>
          </p:cNvPr>
          <p:cNvSpPr/>
          <p:nvPr/>
        </p:nvSpPr>
        <p:spPr>
          <a:xfrm>
            <a:off x="8090773" y="4189217"/>
            <a:ext cx="3084161" cy="1534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인터넷에 쏟아지는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수많은 레시피들 중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대중적인 입맛에 맞는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입증된 레시피 제공한다</a:t>
            </a:r>
            <a:r>
              <a:rPr lang="en-US" altLang="ko-KR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1" name="그림 30" descr="피자">
            <a:extLst>
              <a:ext uri="{FF2B5EF4-FFF2-40B4-BE49-F238E27FC236}">
                <a16:creationId xmlns:a16="http://schemas.microsoft.com/office/drawing/2014/main" id="{EA8FB424-A5A2-4E83-B813-28F928A61C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/>
          <a:stretch/>
        </p:blipFill>
        <p:spPr>
          <a:xfrm>
            <a:off x="4443695" y="1326954"/>
            <a:ext cx="3317702" cy="22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86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367224A-AEB3-4FC8-95C3-4C3D58FB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67197" y="216469"/>
            <a:ext cx="4013735" cy="2673734"/>
          </a:xfrm>
        </p:spPr>
        <p:txBody>
          <a:bodyPr>
            <a:noAutofit/>
          </a:bodyPr>
          <a:lstStyle/>
          <a:p>
            <a:r>
              <a:rPr lang="en-US" altLang="ko-KR" sz="17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17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E99BE0B2-A797-4C6B-AAA2-1C35DEACC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3429" y="2736198"/>
            <a:ext cx="6785142" cy="1655762"/>
          </a:xfrm>
        </p:spPr>
        <p:txBody>
          <a:bodyPr anchor="ctr">
            <a:normAutofit/>
          </a:bodyPr>
          <a:lstStyle/>
          <a:p>
            <a:r>
              <a:rPr lang="en-US" altLang="ko-KR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</a:t>
            </a:r>
            <a:r>
              <a:rPr lang="ko-KR" altLang="en-US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기술 개발 </a:t>
            </a:r>
            <a:r>
              <a:rPr lang="en-US" altLang="ko-KR" sz="6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6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863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9A999E-1F74-4444-9FA9-C7BB07F73FF2}"/>
              </a:ext>
            </a:extLst>
          </p:cNvPr>
          <p:cNvSpPr/>
          <p:nvPr/>
        </p:nvSpPr>
        <p:spPr>
          <a:xfrm>
            <a:off x="944633" y="618423"/>
            <a:ext cx="10302734" cy="5621153"/>
          </a:xfrm>
          <a:prstGeom prst="roundRect">
            <a:avLst>
              <a:gd name="adj" fmla="val 7999"/>
            </a:avLst>
          </a:prstGeom>
          <a:solidFill>
            <a:srgbClr val="F7F7F7"/>
          </a:solidFill>
          <a:ln w="444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3CF73-2686-4D86-82E7-56CBB710353E}"/>
              </a:ext>
            </a:extLst>
          </p:cNvPr>
          <p:cNvSpPr/>
          <p:nvPr/>
        </p:nvSpPr>
        <p:spPr>
          <a:xfrm>
            <a:off x="1417195" y="1071305"/>
            <a:ext cx="989121" cy="439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CD74E2-8FB2-4E2F-B217-B7E6A664C1F1}"/>
              </a:ext>
            </a:extLst>
          </p:cNvPr>
          <p:cNvSpPr txBox="1"/>
          <p:nvPr/>
        </p:nvSpPr>
        <p:spPr>
          <a:xfrm>
            <a:off x="6426755" y="2032532"/>
            <a:ext cx="4305414" cy="24314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(2)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24000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food 101 dataset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 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불필요한 과정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24000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24000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food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101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dataset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 및 추출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     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데이터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전처리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정제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X</a:t>
            </a:r>
          </a:p>
          <a:p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F1D94D-6E20-4B1B-B7B5-E214934ED2ED}"/>
              </a:ext>
            </a:extLst>
          </p:cNvPr>
          <p:cNvSpPr txBox="1"/>
          <p:nvPr/>
        </p:nvSpPr>
        <p:spPr>
          <a:xfrm>
            <a:off x="1815039" y="2032532"/>
            <a:ext cx="4046461" cy="3570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데이터 수집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AutoNum type="arabicParenBoth"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AutoNum type="arabicParenBoth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24000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food 101 project dataset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24000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24000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24000">
              <a:spcAft>
                <a:spcPts val="1200"/>
              </a:spcAft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food 101 data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marL="324000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101000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이미지와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24000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카테고리가 있는 음식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dataset.</a:t>
            </a:r>
          </a:p>
          <a:p>
            <a:pPr marL="324000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24000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 Augmentation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부족한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24000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보완 및 학습 강화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24000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인식 성능 개선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121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6843D71-C0A0-4E8C-B6FF-134930DCBB78}"/>
              </a:ext>
            </a:extLst>
          </p:cNvPr>
          <p:cNvSpPr/>
          <p:nvPr/>
        </p:nvSpPr>
        <p:spPr>
          <a:xfrm>
            <a:off x="944633" y="618423"/>
            <a:ext cx="10302734" cy="5621153"/>
          </a:xfrm>
          <a:prstGeom prst="roundRect">
            <a:avLst>
              <a:gd name="adj" fmla="val 7999"/>
            </a:avLst>
          </a:prstGeom>
          <a:solidFill>
            <a:srgbClr val="F7F7F7"/>
          </a:solidFill>
          <a:ln w="444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C574A3-9BBA-45D6-A51F-136A86E73956}"/>
              </a:ext>
            </a:extLst>
          </p:cNvPr>
          <p:cNvSpPr/>
          <p:nvPr/>
        </p:nvSpPr>
        <p:spPr>
          <a:xfrm>
            <a:off x="5148319" y="1953050"/>
            <a:ext cx="1407984" cy="1572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Layer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C35A2E-586E-4FAE-9C17-90328691DA4A}"/>
              </a:ext>
            </a:extLst>
          </p:cNvPr>
          <p:cNvCxnSpPr>
            <a:cxnSpLocks/>
          </p:cNvCxnSpPr>
          <p:nvPr/>
        </p:nvCxnSpPr>
        <p:spPr>
          <a:xfrm flipV="1">
            <a:off x="6556303" y="2739567"/>
            <a:ext cx="151935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72C6DD-0E4A-4326-962B-76419C785E6A}"/>
              </a:ext>
            </a:extLst>
          </p:cNvPr>
          <p:cNvSpPr/>
          <p:nvPr/>
        </p:nvSpPr>
        <p:spPr>
          <a:xfrm>
            <a:off x="5017577" y="1821790"/>
            <a:ext cx="4588922" cy="182995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4765CB4-8957-4FF2-96DD-61486A365A6C}"/>
              </a:ext>
            </a:extLst>
          </p:cNvPr>
          <p:cNvCxnSpPr>
            <a:cxnSpLocks/>
          </p:cNvCxnSpPr>
          <p:nvPr/>
        </p:nvCxnSpPr>
        <p:spPr>
          <a:xfrm>
            <a:off x="8804545" y="3525880"/>
            <a:ext cx="0" cy="7239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C89F47-2C8E-440A-91A1-C5854D1835EE}"/>
              </a:ext>
            </a:extLst>
          </p:cNvPr>
          <p:cNvSpPr/>
          <p:nvPr/>
        </p:nvSpPr>
        <p:spPr>
          <a:xfrm>
            <a:off x="8075660" y="1953049"/>
            <a:ext cx="1407984" cy="1572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Neural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Network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C9FF5C-20B9-4C2B-9055-AF35DBB3058E}"/>
              </a:ext>
            </a:extLst>
          </p:cNvPr>
          <p:cNvSpPr/>
          <p:nvPr/>
        </p:nvSpPr>
        <p:spPr>
          <a:xfrm>
            <a:off x="5148319" y="4249792"/>
            <a:ext cx="1407984" cy="1572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Recipe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불러오기</a:t>
            </a:r>
          </a:p>
        </p:txBody>
      </p:sp>
      <p:pic>
        <p:nvPicPr>
          <p:cNvPr id="14" name="table">
            <a:extLst>
              <a:ext uri="{FF2B5EF4-FFF2-40B4-BE49-F238E27FC236}">
                <a16:creationId xmlns:a16="http://schemas.microsoft.com/office/drawing/2014/main" id="{10B329BA-AADE-493B-AA3A-511A2F251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218" y="4249795"/>
            <a:ext cx="2072654" cy="157282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995438A-34BE-41F1-8A37-C4C69F67FD54}"/>
              </a:ext>
            </a:extLst>
          </p:cNvPr>
          <p:cNvCxnSpPr>
            <a:cxnSpLocks/>
          </p:cNvCxnSpPr>
          <p:nvPr/>
        </p:nvCxnSpPr>
        <p:spPr>
          <a:xfrm flipH="1">
            <a:off x="6556303" y="5036209"/>
            <a:ext cx="12119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3">
            <a:extLst>
              <a:ext uri="{FF2B5EF4-FFF2-40B4-BE49-F238E27FC236}">
                <a16:creationId xmlns:a16="http://schemas.microsoft.com/office/drawing/2014/main" id="{A587C560-3094-45B1-AC46-61B687B09C67}"/>
              </a:ext>
            </a:extLst>
          </p:cNvPr>
          <p:cNvSpPr txBox="1"/>
          <p:nvPr/>
        </p:nvSpPr>
        <p:spPr>
          <a:xfrm flipH="1">
            <a:off x="2585501" y="3256661"/>
            <a:ext cx="1114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 사진</a:t>
            </a: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115FEE49-5978-4DB9-A5CE-FC57DA3E54BF}"/>
              </a:ext>
            </a:extLst>
          </p:cNvPr>
          <p:cNvSpPr txBox="1"/>
          <p:nvPr/>
        </p:nvSpPr>
        <p:spPr>
          <a:xfrm>
            <a:off x="6715311" y="2754909"/>
            <a:ext cx="11389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사진에서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추출한 특징</a:t>
            </a:r>
          </a:p>
        </p:txBody>
      </p:sp>
      <p:sp>
        <p:nvSpPr>
          <p:cNvPr id="18" name="TextBox 48">
            <a:extLst>
              <a:ext uri="{FF2B5EF4-FFF2-40B4-BE49-F238E27FC236}">
                <a16:creationId xmlns:a16="http://schemas.microsoft.com/office/drawing/2014/main" id="{6FDE5215-22DF-4399-AFC7-9A9B4C83EB7E}"/>
              </a:ext>
            </a:extLst>
          </p:cNvPr>
          <p:cNvSpPr txBox="1"/>
          <p:nvPr/>
        </p:nvSpPr>
        <p:spPr>
          <a:xfrm>
            <a:off x="8779652" y="3780773"/>
            <a:ext cx="1138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 결과</a:t>
            </a:r>
          </a:p>
        </p:txBody>
      </p:sp>
      <p:sp>
        <p:nvSpPr>
          <p:cNvPr id="19" name="TextBox 52">
            <a:extLst>
              <a:ext uri="{FF2B5EF4-FFF2-40B4-BE49-F238E27FC236}">
                <a16:creationId xmlns:a16="http://schemas.microsoft.com/office/drawing/2014/main" id="{CF48A0DB-3FEA-418F-A4E2-B66C42A2F43C}"/>
              </a:ext>
            </a:extLst>
          </p:cNvPr>
          <p:cNvSpPr txBox="1"/>
          <p:nvPr/>
        </p:nvSpPr>
        <p:spPr>
          <a:xfrm>
            <a:off x="6618417" y="5036207"/>
            <a:ext cx="1138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인식 결과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52">
            <a:extLst>
              <a:ext uri="{FF2B5EF4-FFF2-40B4-BE49-F238E27FC236}">
                <a16:creationId xmlns:a16="http://schemas.microsoft.com/office/drawing/2014/main" id="{DC2FAD73-4B30-4EC9-9C57-2468B2E09266}"/>
              </a:ext>
            </a:extLst>
          </p:cNvPr>
          <p:cNvSpPr txBox="1"/>
          <p:nvPr/>
        </p:nvSpPr>
        <p:spPr>
          <a:xfrm>
            <a:off x="9032067" y="1535465"/>
            <a:ext cx="749618" cy="31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CNN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E29D8A6-8B6E-4C91-9F0D-822F4B4DBBEA}"/>
              </a:ext>
            </a:extLst>
          </p:cNvPr>
          <p:cNvSpPr/>
          <p:nvPr/>
        </p:nvSpPr>
        <p:spPr>
          <a:xfrm>
            <a:off x="1417195" y="1071305"/>
            <a:ext cx="989121" cy="439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예상 구조 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6FC4505-8CCD-4E4F-A5ED-538AAC6DAB4E}"/>
              </a:ext>
            </a:extLst>
          </p:cNvPr>
          <p:cNvCxnSpPr>
            <a:cxnSpLocks/>
          </p:cNvCxnSpPr>
          <p:nvPr/>
        </p:nvCxnSpPr>
        <p:spPr>
          <a:xfrm flipV="1">
            <a:off x="3628962" y="2730465"/>
            <a:ext cx="151935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케이크 - 나무위키">
            <a:extLst>
              <a:ext uri="{FF2B5EF4-FFF2-40B4-BE49-F238E27FC236}">
                <a16:creationId xmlns:a16="http://schemas.microsoft.com/office/drawing/2014/main" id="{80E5E454-A34E-4097-B3FE-C2C47175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71" y="2221740"/>
            <a:ext cx="1348155" cy="100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4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B908D1-61C9-41E2-A704-0952D4E64C2E}"/>
              </a:ext>
            </a:extLst>
          </p:cNvPr>
          <p:cNvSpPr/>
          <p:nvPr/>
        </p:nvSpPr>
        <p:spPr>
          <a:xfrm>
            <a:off x="944633" y="618423"/>
            <a:ext cx="10302734" cy="5621153"/>
          </a:xfrm>
          <a:prstGeom prst="roundRect">
            <a:avLst>
              <a:gd name="adj" fmla="val 7999"/>
            </a:avLst>
          </a:prstGeom>
          <a:solidFill>
            <a:srgbClr val="F7F7F7"/>
          </a:solidFill>
          <a:ln w="444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E0EA6-5163-4DEB-B5E1-20F2CA72B312}"/>
              </a:ext>
            </a:extLst>
          </p:cNvPr>
          <p:cNvSpPr txBox="1"/>
          <p:nvPr/>
        </p:nvSpPr>
        <p:spPr>
          <a:xfrm>
            <a:off x="1931408" y="1401691"/>
            <a:ext cx="3162757" cy="3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Using </a:t>
            </a:r>
            <a:r>
              <a:rPr lang="en-US" altLang="ko-KR" sz="1800" kern="100" dirty="0" err="1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Keras</a:t>
            </a:r>
            <a:r>
              <a:rPr lang="en-US" altLang="ko-KR" sz="18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 in TensorFlow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90E0B1-1EF8-4557-8834-DFD35B2D6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76" y="2071994"/>
            <a:ext cx="6029287" cy="3384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D399D5-C6A2-4488-BB52-DD0D894BE68A}"/>
              </a:ext>
            </a:extLst>
          </p:cNvPr>
          <p:cNvSpPr txBox="1"/>
          <p:nvPr/>
        </p:nvSpPr>
        <p:spPr>
          <a:xfrm>
            <a:off x="7858853" y="2813877"/>
            <a:ext cx="2780918" cy="3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 err="1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InceptionV3</a:t>
            </a:r>
            <a:r>
              <a:rPr lang="en-US" altLang="ko-KR" sz="18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모델 사용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DA5C02-5E7C-4E8C-8B8D-8E881A498B15}"/>
              </a:ext>
            </a:extLst>
          </p:cNvPr>
          <p:cNvSpPr/>
          <p:nvPr/>
        </p:nvSpPr>
        <p:spPr>
          <a:xfrm>
            <a:off x="2007608" y="2058514"/>
            <a:ext cx="1446290" cy="221923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A7ABD2-801C-4504-91B1-4A5D933E7197}"/>
              </a:ext>
            </a:extLst>
          </p:cNvPr>
          <p:cNvSpPr/>
          <p:nvPr/>
        </p:nvSpPr>
        <p:spPr>
          <a:xfrm>
            <a:off x="6574563" y="2885245"/>
            <a:ext cx="1005406" cy="221527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24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5405EC7-CBC2-4B3D-B7C5-704A086E2C80}"/>
              </a:ext>
            </a:extLst>
          </p:cNvPr>
          <p:cNvSpPr/>
          <p:nvPr/>
        </p:nvSpPr>
        <p:spPr>
          <a:xfrm>
            <a:off x="944633" y="618423"/>
            <a:ext cx="10302734" cy="5621153"/>
          </a:xfrm>
          <a:prstGeom prst="roundRect">
            <a:avLst>
              <a:gd name="adj" fmla="val 7999"/>
            </a:avLst>
          </a:prstGeom>
          <a:solidFill>
            <a:srgbClr val="F7F7F7"/>
          </a:solidFill>
          <a:ln w="44450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38B99-0163-490F-940A-60B4D855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55" y="772710"/>
            <a:ext cx="5576886" cy="5312578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080E40D7-95AB-4407-8338-5A4AC2FC9564}"/>
              </a:ext>
            </a:extLst>
          </p:cNvPr>
          <p:cNvSpPr/>
          <p:nvPr/>
        </p:nvSpPr>
        <p:spPr>
          <a:xfrm>
            <a:off x="1779945" y="611684"/>
            <a:ext cx="6175440" cy="1911518"/>
          </a:xfrm>
          <a:prstGeom prst="rect">
            <a:avLst/>
          </a:prstGeom>
          <a:solidFill>
            <a:srgbClr val="F7F7F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A8E216-604A-4F99-9B2A-F69ED83745AF}"/>
              </a:ext>
            </a:extLst>
          </p:cNvPr>
          <p:cNvSpPr/>
          <p:nvPr/>
        </p:nvSpPr>
        <p:spPr>
          <a:xfrm>
            <a:off x="1779945" y="4052524"/>
            <a:ext cx="4974236" cy="2032764"/>
          </a:xfrm>
          <a:prstGeom prst="rect">
            <a:avLst/>
          </a:prstGeom>
          <a:solidFill>
            <a:srgbClr val="F7F7F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80F094-E624-4916-8BE4-D04A49C1BE42}"/>
              </a:ext>
            </a:extLst>
          </p:cNvPr>
          <p:cNvSpPr txBox="1"/>
          <p:nvPr/>
        </p:nvSpPr>
        <p:spPr>
          <a:xfrm>
            <a:off x="7689405" y="2744583"/>
            <a:ext cx="3197156" cy="107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ImageDataGenerator( )</a:t>
            </a:r>
            <a:endParaRPr lang="en-US" altLang="ko-KR" sz="1600" kern="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 train data</a:t>
            </a:r>
            <a:r>
              <a:rPr lang="ko-KR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를 </a:t>
            </a:r>
            <a:r>
              <a:rPr lang="en-US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augmentation</a:t>
            </a: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è"/>
            </a:pPr>
            <a:r>
              <a:rPr lang="ko-KR" altLang="ko-KR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데이터 </a:t>
            </a:r>
            <a:r>
              <a:rPr lang="ko-KR" altLang="en-US" sz="1600" kern="10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증강</a:t>
            </a:r>
            <a:endParaRPr lang="en-US" altLang="ko-KR" sz="1600" kern="10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1A5BA6-C499-4ACC-8712-55FEEE410313}"/>
              </a:ext>
            </a:extLst>
          </p:cNvPr>
          <p:cNvSpPr/>
          <p:nvPr/>
        </p:nvSpPr>
        <p:spPr>
          <a:xfrm>
            <a:off x="1779945" y="772710"/>
            <a:ext cx="6175440" cy="1911518"/>
          </a:xfrm>
          <a:prstGeom prst="rect">
            <a:avLst/>
          </a:prstGeom>
          <a:solidFill>
            <a:srgbClr val="F7F7F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454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365</Words>
  <Application>Microsoft Office PowerPoint</Application>
  <PresentationFormat>와이드스크린</PresentationFormat>
  <Paragraphs>124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HY헤드라인M</vt:lpstr>
      <vt:lpstr>에스코어 드림 6 Bold</vt:lpstr>
      <vt:lpstr>Courier New</vt:lpstr>
      <vt:lpstr>에스코어 드림 4 Regular</vt:lpstr>
      <vt:lpstr>에스코어 드림 9 Black</vt:lpstr>
      <vt:lpstr>Arial</vt:lpstr>
      <vt:lpstr>Wingdings</vt:lpstr>
      <vt:lpstr>맑은 고딕</vt:lpstr>
      <vt:lpstr>210 맨발의청춘 R</vt:lpstr>
      <vt:lpstr>Impact</vt:lpstr>
      <vt:lpstr>에스코어 드림 7 ExtraBold</vt:lpstr>
      <vt:lpstr>에스코어 드림 5 Medium</vt:lpstr>
      <vt:lpstr>Office 테마</vt:lpstr>
      <vt:lpstr>CNN 기술을 이용한 음식 사진 분석 및 Recipe 검색 서비스</vt:lpstr>
      <vt:lpstr>PowerPoint 프레젠테이션</vt:lpstr>
      <vt:lpstr>01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라이트 안녕하세요 미디움 안녕하세요 라지 안녕하세요</dc:title>
  <dc:creator>박신위</dc:creator>
  <cp:lastModifiedBy>박신위</cp:lastModifiedBy>
  <cp:revision>88</cp:revision>
  <dcterms:created xsi:type="dcterms:W3CDTF">2021-05-19T14:51:25Z</dcterms:created>
  <dcterms:modified xsi:type="dcterms:W3CDTF">2021-05-22T12:17:45Z</dcterms:modified>
</cp:coreProperties>
</file>